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5143500" cx="9144000"/>
  <p:notesSz cx="6858000" cy="9144000"/>
  <p:embeddedFontLst>
    <p:embeddedFont>
      <p:font typeface="Roboto Slab"/>
      <p:regular r:id="rId16"/>
      <p:bold r:id="rId17"/>
    </p:embeddedFon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RobotoSlab-bold.fntdata"/><Relationship Id="rId16" Type="http://schemas.openxmlformats.org/officeDocument/2006/relationships/font" Target="fonts/RobotoSlab-regular.fntdata"/><Relationship Id="rId5" Type="http://schemas.openxmlformats.org/officeDocument/2006/relationships/slide" Target="slides/slide1.xml"/><Relationship Id="rId19" Type="http://schemas.openxmlformats.org/officeDocument/2006/relationships/font" Target="fonts/Roboto-bold.fntdata"/><Relationship Id="rId6" Type="http://schemas.openxmlformats.org/officeDocument/2006/relationships/slide" Target="slides/slide2.xml"/><Relationship Id="rId18" Type="http://schemas.openxmlformats.org/officeDocument/2006/relationships/font" Target="fonts/Roboto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Shape 6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Shape 6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Shape 8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Shape 9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Shape 10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Shape 11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Shape 12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Shape 13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1524800" y="672605"/>
            <a:ext cx="1081625" cy="1124950"/>
          </a:xfrm>
          <a:custGeom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11" name="Shape 11"/>
          <p:cNvSpPr/>
          <p:nvPr/>
        </p:nvSpPr>
        <p:spPr>
          <a:xfrm rot="10800000">
            <a:off x="6537562" y="3342925"/>
            <a:ext cx="1081625" cy="1124950"/>
          </a:xfrm>
          <a:custGeom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/>
            <a:headEnd len="med" w="med" type="none"/>
            <a:tailEnd len="med" w="med" type="none"/>
          </a:ln>
        </p:spPr>
      </p:sp>
      <p:cxnSp>
        <p:nvCxnSpPr>
          <p:cNvPr id="12" name="Shape 12"/>
          <p:cNvCxnSpPr/>
          <p:nvPr/>
        </p:nvCxnSpPr>
        <p:spPr>
          <a:xfrm>
            <a:off x="4359601" y="2817463"/>
            <a:ext cx="424799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" name="Shape 13"/>
          <p:cNvSpPr txBox="1"/>
          <p:nvPr>
            <p:ph type="ctrTitle"/>
          </p:nvPr>
        </p:nvSpPr>
        <p:spPr>
          <a:xfrm>
            <a:off x="1680301" y="1188925"/>
            <a:ext cx="5783400" cy="14573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4000"/>
            </a:lvl1pPr>
            <a:lvl2pPr lvl="1" algn="ctr">
              <a:spcBef>
                <a:spcPts val="0"/>
              </a:spcBef>
              <a:buSzPct val="100000"/>
              <a:defRPr sz="4000"/>
            </a:lvl2pPr>
            <a:lvl3pPr lvl="2" algn="ctr">
              <a:spcBef>
                <a:spcPts val="0"/>
              </a:spcBef>
              <a:buSzPct val="100000"/>
              <a:defRPr sz="4000"/>
            </a:lvl3pPr>
            <a:lvl4pPr lvl="3" algn="ctr">
              <a:spcBef>
                <a:spcPts val="0"/>
              </a:spcBef>
              <a:buSzPct val="100000"/>
              <a:defRPr sz="4000"/>
            </a:lvl4pPr>
            <a:lvl5pPr lvl="4" algn="ctr">
              <a:spcBef>
                <a:spcPts val="0"/>
              </a:spcBef>
              <a:buSzPct val="100000"/>
              <a:defRPr sz="4000"/>
            </a:lvl5pPr>
            <a:lvl6pPr lvl="5" algn="ctr">
              <a:spcBef>
                <a:spcPts val="0"/>
              </a:spcBef>
              <a:buSzPct val="100000"/>
              <a:defRPr sz="4000"/>
            </a:lvl6pPr>
            <a:lvl7pPr lvl="6" algn="ctr">
              <a:spcBef>
                <a:spcPts val="0"/>
              </a:spcBef>
              <a:buSzPct val="100000"/>
              <a:defRPr sz="4000"/>
            </a:lvl7pPr>
            <a:lvl8pPr lvl="7" algn="ctr">
              <a:spcBef>
                <a:spcPts val="0"/>
              </a:spcBef>
              <a:buSzPct val="100000"/>
              <a:defRPr sz="4000"/>
            </a:lvl8pPr>
            <a:lvl9pPr lvl="8" algn="ctr">
              <a:spcBef>
                <a:spcPts val="0"/>
              </a:spcBef>
              <a:buSzPct val="100000"/>
              <a:defRPr sz="4000"/>
            </a:lvl9pPr>
          </a:lstStyle>
          <a:p/>
        </p:txBody>
      </p:sp>
      <p:sp>
        <p:nvSpPr>
          <p:cNvPr id="14" name="Shape 14"/>
          <p:cNvSpPr txBox="1"/>
          <p:nvPr>
            <p:ph idx="1" type="subTitle"/>
          </p:nvPr>
        </p:nvSpPr>
        <p:spPr>
          <a:xfrm>
            <a:off x="1680301" y="3049450"/>
            <a:ext cx="5783400" cy="9090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hape 17"/>
          <p:cNvCxnSpPr/>
          <p:nvPr/>
        </p:nvCxnSpPr>
        <p:spPr>
          <a:xfrm>
            <a:off x="4359601" y="2817463"/>
            <a:ext cx="424799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" name="Shape 18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4800"/>
            </a:lvl1pPr>
            <a:lvl2pPr lvl="1" algn="ctr">
              <a:spcBef>
                <a:spcPts val="0"/>
              </a:spcBef>
              <a:buSzPct val="100000"/>
              <a:defRPr sz="4800"/>
            </a:lvl2pPr>
            <a:lvl3pPr lvl="2" algn="ctr">
              <a:spcBef>
                <a:spcPts val="0"/>
              </a:spcBef>
              <a:buSzPct val="100000"/>
              <a:defRPr sz="4800"/>
            </a:lvl3pPr>
            <a:lvl4pPr lvl="3" algn="ctr">
              <a:spcBef>
                <a:spcPts val="0"/>
              </a:spcBef>
              <a:buSzPct val="100000"/>
              <a:defRPr sz="4800"/>
            </a:lvl4pPr>
            <a:lvl5pPr lvl="4" algn="ctr">
              <a:spcBef>
                <a:spcPts val="0"/>
              </a:spcBef>
              <a:buSzPct val="100000"/>
              <a:defRPr sz="4800"/>
            </a:lvl5pPr>
            <a:lvl6pPr lvl="5" algn="ctr">
              <a:spcBef>
                <a:spcPts val="0"/>
              </a:spcBef>
              <a:buSzPct val="100000"/>
              <a:defRPr sz="4800"/>
            </a:lvl6pPr>
            <a:lvl7pPr lvl="6" algn="ctr">
              <a:spcBef>
                <a:spcPts val="0"/>
              </a:spcBef>
              <a:buSzPct val="100000"/>
              <a:defRPr sz="4800"/>
            </a:lvl7pPr>
            <a:lvl8pPr lvl="7" algn="ctr">
              <a:spcBef>
                <a:spcPts val="0"/>
              </a:spcBef>
              <a:buSzPct val="100000"/>
              <a:defRPr sz="4800"/>
            </a:lvl8pPr>
            <a:lvl9pPr lvl="8" algn="ctr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hape 21"/>
          <p:cNvCxnSpPr/>
          <p:nvPr/>
        </p:nvCxnSpPr>
        <p:spPr>
          <a:xfrm>
            <a:off x="492562" y="1260283"/>
            <a:ext cx="424799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" name="Shape 22"/>
          <p:cNvSpPr txBox="1"/>
          <p:nvPr>
            <p:ph type="title"/>
          </p:nvPr>
        </p:nvSpPr>
        <p:spPr>
          <a:xfrm>
            <a:off x="387900" y="458025"/>
            <a:ext cx="8368200" cy="6860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3" name="Shape 23"/>
          <p:cNvSpPr txBox="1"/>
          <p:nvPr>
            <p:ph idx="1" type="body"/>
          </p:nvPr>
        </p:nvSpPr>
        <p:spPr>
          <a:xfrm>
            <a:off x="387900" y="1489824"/>
            <a:ext cx="8368200" cy="30788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hape 26"/>
          <p:cNvCxnSpPr/>
          <p:nvPr/>
        </p:nvCxnSpPr>
        <p:spPr>
          <a:xfrm>
            <a:off x="492562" y="1260283"/>
            <a:ext cx="424799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" name="Shape 27"/>
          <p:cNvSpPr txBox="1"/>
          <p:nvPr>
            <p:ph type="title"/>
          </p:nvPr>
        </p:nvSpPr>
        <p:spPr>
          <a:xfrm>
            <a:off x="387900" y="458025"/>
            <a:ext cx="8368200" cy="6860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8" name="Shape 28"/>
          <p:cNvSpPr txBox="1"/>
          <p:nvPr>
            <p:ph idx="1" type="body"/>
          </p:nvPr>
        </p:nvSpPr>
        <p:spPr>
          <a:xfrm>
            <a:off x="387900" y="1489825"/>
            <a:ext cx="3999899" cy="30788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9" name="Shape 29"/>
          <p:cNvSpPr txBox="1"/>
          <p:nvPr>
            <p:ph idx="2" type="body"/>
          </p:nvPr>
        </p:nvSpPr>
        <p:spPr>
          <a:xfrm>
            <a:off x="4756200" y="1489825"/>
            <a:ext cx="3999899" cy="30788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0" name="Shape 30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/>
          <p:nvPr>
            <p:ph type="title"/>
          </p:nvPr>
        </p:nvSpPr>
        <p:spPr>
          <a:xfrm>
            <a:off x="387900" y="458025"/>
            <a:ext cx="8368200" cy="6860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33" name="Shape 33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hape 35"/>
          <p:cNvCxnSpPr/>
          <p:nvPr/>
        </p:nvCxnSpPr>
        <p:spPr>
          <a:xfrm>
            <a:off x="489218" y="1412276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" name="Shape 36"/>
          <p:cNvSpPr txBox="1"/>
          <p:nvPr>
            <p:ph type="title"/>
          </p:nvPr>
        </p:nvSpPr>
        <p:spPr>
          <a:xfrm>
            <a:off x="387900" y="555600"/>
            <a:ext cx="2807999" cy="7556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7" name="Shape 37"/>
          <p:cNvSpPr txBox="1"/>
          <p:nvPr>
            <p:ph idx="1" type="body"/>
          </p:nvPr>
        </p:nvSpPr>
        <p:spPr>
          <a:xfrm>
            <a:off x="387900" y="1594025"/>
            <a:ext cx="2807999" cy="26811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8" name="Shape 38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41" name="Shape 41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/>
          <p:nvPr/>
        </p:nvSpPr>
        <p:spPr>
          <a:xfrm>
            <a:off x="4572000" y="-75"/>
            <a:ext cx="4572000" cy="51434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44" name="Shape 44"/>
          <p:cNvCxnSpPr/>
          <p:nvPr/>
        </p:nvCxnSpPr>
        <p:spPr>
          <a:xfrm>
            <a:off x="5029675" y="4495503"/>
            <a:ext cx="540899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5" name="Shape 45"/>
          <p:cNvSpPr txBox="1"/>
          <p:nvPr>
            <p:ph type="title"/>
          </p:nvPr>
        </p:nvSpPr>
        <p:spPr>
          <a:xfrm>
            <a:off x="265500" y="1209075"/>
            <a:ext cx="4045199" cy="15062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3800"/>
            </a:lvl1pPr>
            <a:lvl2pPr lvl="1" algn="ctr">
              <a:spcBef>
                <a:spcPts val="0"/>
              </a:spcBef>
              <a:buSzPct val="100000"/>
              <a:defRPr sz="3800"/>
            </a:lvl2pPr>
            <a:lvl3pPr lvl="2" algn="ctr">
              <a:spcBef>
                <a:spcPts val="0"/>
              </a:spcBef>
              <a:buSzPct val="100000"/>
              <a:defRPr sz="3800"/>
            </a:lvl3pPr>
            <a:lvl4pPr lvl="3" algn="ctr">
              <a:spcBef>
                <a:spcPts val="0"/>
              </a:spcBef>
              <a:buSzPct val="100000"/>
              <a:defRPr sz="3800"/>
            </a:lvl4pPr>
            <a:lvl5pPr lvl="4" algn="ctr">
              <a:spcBef>
                <a:spcPts val="0"/>
              </a:spcBef>
              <a:buSzPct val="100000"/>
              <a:defRPr sz="3800"/>
            </a:lvl5pPr>
            <a:lvl6pPr lvl="5" algn="ctr">
              <a:spcBef>
                <a:spcPts val="0"/>
              </a:spcBef>
              <a:buSzPct val="100000"/>
              <a:defRPr sz="3800"/>
            </a:lvl6pPr>
            <a:lvl7pPr lvl="6" algn="ctr">
              <a:spcBef>
                <a:spcPts val="0"/>
              </a:spcBef>
              <a:buSzPct val="100000"/>
              <a:defRPr sz="3800"/>
            </a:lvl7pPr>
            <a:lvl8pPr lvl="7" algn="ctr">
              <a:spcBef>
                <a:spcPts val="0"/>
              </a:spcBef>
              <a:buSzPct val="100000"/>
              <a:defRPr sz="3800"/>
            </a:lvl8pPr>
            <a:lvl9pPr lvl="8" algn="ctr">
              <a:spcBef>
                <a:spcPts val="0"/>
              </a:spcBef>
              <a:buSzPct val="100000"/>
              <a:defRPr sz="3800"/>
            </a:lvl9pPr>
          </a:lstStyle>
          <a:p/>
        </p:txBody>
      </p:sp>
      <p:sp>
        <p:nvSpPr>
          <p:cNvPr id="46" name="Shape 46"/>
          <p:cNvSpPr txBox="1"/>
          <p:nvPr>
            <p:ph idx="1" type="subTitle"/>
          </p:nvPr>
        </p:nvSpPr>
        <p:spPr>
          <a:xfrm>
            <a:off x="265500" y="2769000"/>
            <a:ext cx="4045199" cy="13455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47" name="Shape 47"/>
          <p:cNvSpPr txBox="1"/>
          <p:nvPr>
            <p:ph idx="2" type="body"/>
          </p:nvPr>
        </p:nvSpPr>
        <p:spPr>
          <a:xfrm>
            <a:off x="4939500" y="724200"/>
            <a:ext cx="3837000" cy="3695099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48" name="Shape 48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/>
          <p:nvPr>
            <p:ph idx="1" type="body"/>
          </p:nvPr>
        </p:nvSpPr>
        <p:spPr>
          <a:xfrm>
            <a:off x="319500" y="4233725"/>
            <a:ext cx="5998800" cy="598799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Shape 51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/>
        </p:nvSpPr>
        <p:spPr>
          <a:xfrm>
            <a:off x="150" y="5076825"/>
            <a:ext cx="9143699" cy="665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4" name="Shape 54"/>
          <p:cNvSpPr txBox="1"/>
          <p:nvPr>
            <p:ph type="title"/>
          </p:nvPr>
        </p:nvSpPr>
        <p:spPr>
          <a:xfrm>
            <a:off x="387900" y="1152450"/>
            <a:ext cx="8368200" cy="1538399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55" name="Shape 55"/>
          <p:cNvSpPr txBox="1"/>
          <p:nvPr>
            <p:ph idx="1" type="body"/>
          </p:nvPr>
        </p:nvSpPr>
        <p:spPr>
          <a:xfrm>
            <a:off x="387900" y="2919450"/>
            <a:ext cx="8368200" cy="10715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56" name="Shape 56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87900" y="458025"/>
            <a:ext cx="8368200" cy="6860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87900" y="1489824"/>
            <a:ext cx="8368200" cy="30788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  <a:buFont typeface="Roboto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0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08.jpg"/><Relationship Id="rId4" Type="http://schemas.openxmlformats.org/officeDocument/2006/relationships/image" Target="../media/image00.jpg"/><Relationship Id="rId5" Type="http://schemas.openxmlformats.org/officeDocument/2006/relationships/image" Target="../media/image0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0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0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02.jpg"/><Relationship Id="rId4" Type="http://schemas.openxmlformats.org/officeDocument/2006/relationships/image" Target="../media/image0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04.jpg"/><Relationship Id="rId4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09.jpg"/><Relationship Id="rId4" Type="http://schemas.openxmlformats.org/officeDocument/2006/relationships/image" Target="../media/image0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Shape 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55"/>
            <a:ext cx="9144000" cy="514099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Shape 64"/>
          <p:cNvSpPr txBox="1"/>
          <p:nvPr>
            <p:ph type="ctrTitle"/>
          </p:nvPr>
        </p:nvSpPr>
        <p:spPr>
          <a:xfrm>
            <a:off x="1680300" y="3006650"/>
            <a:ext cx="5783400" cy="12006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/>
              <a:t>Remembering Pearl Harbor VR Experience</a:t>
            </a:r>
          </a:p>
        </p:txBody>
      </p:sp>
      <p:sp>
        <p:nvSpPr>
          <p:cNvPr id="65" name="Shape 65"/>
          <p:cNvSpPr txBox="1"/>
          <p:nvPr>
            <p:ph idx="1" type="subTitle"/>
          </p:nvPr>
        </p:nvSpPr>
        <p:spPr>
          <a:xfrm>
            <a:off x="1680300" y="4207250"/>
            <a:ext cx="5783400" cy="45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800"/>
              <a:t>Michael Ger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Shape 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94300"/>
            <a:ext cx="6739626" cy="5332099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Shape 71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600"/>
              <a:t>“...December 7th 1941, a date in which we will live in infamy...” President Roosevelt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Background</a:t>
            </a:r>
          </a:p>
        </p:txBody>
      </p:sp>
      <p:sp>
        <p:nvSpPr>
          <p:cNvPr id="77" name="Shape 77"/>
          <p:cNvSpPr txBox="1"/>
          <p:nvPr>
            <p:ph idx="1" type="body"/>
          </p:nvPr>
        </p:nvSpPr>
        <p:spPr>
          <a:xfrm>
            <a:off x="4266500" y="1582625"/>
            <a:ext cx="4489500" cy="2985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400"/>
              <a:t>Developed by LifeVR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400"/>
              <a:t>Produced by Deluxe VR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400"/>
              <a:t>Exclusive on HTC Vive.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400"/>
              <a:t>Story based from Lt. James Downing, postmaster of the USS West Virginia.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400"/>
              <a:t>To commemorate the 75th Anniversary of the Attack on Pearl Harbor.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1400"/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78" name="Shape 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5625" y="1582625"/>
            <a:ext cx="1502050" cy="150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Shape 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6496" y="1582625"/>
            <a:ext cx="1527653" cy="150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Shape 8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6499" y="3279900"/>
            <a:ext cx="3211172" cy="1117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/>
          <p:nvPr>
            <p:ph idx="1" type="body"/>
          </p:nvPr>
        </p:nvSpPr>
        <p:spPr>
          <a:xfrm>
            <a:off x="438500" y="2133250"/>
            <a:ext cx="8317800" cy="2435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400"/>
              <a:t>Extension of the Times Inc.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400"/>
              <a:t>Serves as a platform for immersive VR experiences.</a:t>
            </a:r>
          </a:p>
          <a:p>
            <a:pPr lvl="0">
              <a:spcBef>
                <a:spcPts val="0"/>
              </a:spcBef>
              <a:buNone/>
            </a:pPr>
            <a:r>
              <a:rPr lang="en" sz="1400"/>
              <a:t>Uses storytelling capabilities through 360 video and virtual reality to engage every passion from sports to entertainment.</a:t>
            </a:r>
          </a:p>
          <a:p>
            <a:pPr lvl="0">
              <a:spcBef>
                <a:spcPts val="0"/>
              </a:spcBef>
              <a:buNone/>
            </a:pPr>
            <a:r>
              <a:rPr lang="en" sz="1400"/>
              <a:t>Other VR experience:  Star Wars : Rogue One Recon, Defying the Nazis, Lumen, etc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 sz="1400"/>
          </a:p>
        </p:txBody>
      </p:sp>
      <p:pic>
        <p:nvPicPr>
          <p:cNvPr id="86" name="Shape 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325" y="414424"/>
            <a:ext cx="3991924" cy="138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What is it?</a:t>
            </a:r>
          </a:p>
        </p:txBody>
      </p:sp>
      <p:sp>
        <p:nvSpPr>
          <p:cNvPr id="92" name="Shape 92"/>
          <p:cNvSpPr txBox="1"/>
          <p:nvPr>
            <p:ph idx="1" type="body"/>
          </p:nvPr>
        </p:nvSpPr>
        <p:spPr>
          <a:xfrm>
            <a:off x="387900" y="1647350"/>
            <a:ext cx="8368200" cy="2921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400"/>
              <a:t>First Person Documentary experience that takes user back in time to the 1940s.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400"/>
              <a:t>Told from the perspective of WWII veteran Lt. James Downing.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400"/>
              <a:t>The experience is in 4 segments, all with CGI.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400"/>
              <a:t>Users would interact realistic objects of that era, and listen to Downing’s stories.</a:t>
            </a:r>
          </a:p>
          <a:p>
            <a:pPr lvl="0">
              <a:spcBef>
                <a:spcPts val="0"/>
              </a:spcBef>
              <a:buNone/>
            </a:pPr>
            <a:r>
              <a:rPr lang="en" sz="1400"/>
              <a:t>Consulted with National WWII Museum and Liberty of Congress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Lt. James Downing</a:t>
            </a:r>
          </a:p>
        </p:txBody>
      </p:sp>
      <p:sp>
        <p:nvSpPr>
          <p:cNvPr id="98" name="Shape 98"/>
          <p:cNvSpPr txBox="1"/>
          <p:nvPr>
            <p:ph idx="1" type="body"/>
          </p:nvPr>
        </p:nvSpPr>
        <p:spPr>
          <a:xfrm>
            <a:off x="387900" y="1922087"/>
            <a:ext cx="4146000" cy="17541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400"/>
              <a:t>Narrator for the Remembering Pearl Harbor Experience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400"/>
              <a:t>Survivor of the Attack on Pearl Harbor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400"/>
              <a:t>He’s the postmaster of the USS West Virgina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400"/>
              <a:t>Sends letters and post boxes after the attack to the families of the fallen.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1400"/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1400"/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1400"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99" name="Shape 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3900" y="1367625"/>
            <a:ext cx="4305300" cy="2863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American Home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12/08/1941</a:t>
            </a:r>
          </a:p>
        </p:txBody>
      </p:sp>
      <p:pic>
        <p:nvPicPr>
          <p:cNvPr descr="remembering-pearl-harbor-htc-vive-3.jpg" id="105" name="Shape 105"/>
          <p:cNvPicPr preferRelativeResize="0"/>
          <p:nvPr/>
        </p:nvPicPr>
        <p:blipFill rotWithShape="1">
          <a:blip r:embed="rId3">
            <a:alphaModFix/>
          </a:blip>
          <a:srcRect b="0" l="129" r="129" t="0"/>
          <a:stretch/>
        </p:blipFill>
        <p:spPr>
          <a:xfrm>
            <a:off x="4574050" y="0"/>
            <a:ext cx="4569949" cy="25693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membering-pearl-harbor-htc-vive-1.jpg" id="106" name="Shape 106"/>
          <p:cNvPicPr preferRelativeResize="0"/>
          <p:nvPr/>
        </p:nvPicPr>
        <p:blipFill rotWithShape="1">
          <a:blip r:embed="rId4">
            <a:alphaModFix/>
          </a:blip>
          <a:srcRect b="0" l="129" r="129" t="0"/>
          <a:stretch/>
        </p:blipFill>
        <p:spPr>
          <a:xfrm>
            <a:off x="4574050" y="2569374"/>
            <a:ext cx="4569966" cy="2569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/>
          <p:nvPr>
            <p:ph type="title"/>
          </p:nvPr>
        </p:nvSpPr>
        <p:spPr>
          <a:xfrm>
            <a:off x="265500" y="1818600"/>
            <a:ext cx="4045199" cy="15062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American Home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12/24/1941</a:t>
            </a:r>
          </a:p>
        </p:txBody>
      </p:sp>
      <p:pic>
        <p:nvPicPr>
          <p:cNvPr descr="remembering-pearl-harbor-htc-vive-4.jpg" id="112" name="Shape 112"/>
          <p:cNvPicPr preferRelativeResize="0"/>
          <p:nvPr/>
        </p:nvPicPr>
        <p:blipFill rotWithShape="1">
          <a:blip r:embed="rId3">
            <a:alphaModFix/>
          </a:blip>
          <a:srcRect b="0" l="129" r="129" t="0"/>
          <a:stretch/>
        </p:blipFill>
        <p:spPr>
          <a:xfrm>
            <a:off x="4574050" y="0"/>
            <a:ext cx="4569949" cy="25693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Shot 2016-12-04 at 10.26.40 PM.png" id="113" name="Shape 113"/>
          <p:cNvPicPr preferRelativeResize="0"/>
          <p:nvPr/>
        </p:nvPicPr>
        <p:blipFill rotWithShape="1">
          <a:blip r:embed="rId4">
            <a:alphaModFix/>
          </a:blip>
          <a:srcRect b="2963" l="0" r="0" t="2963"/>
          <a:stretch/>
        </p:blipFill>
        <p:spPr>
          <a:xfrm>
            <a:off x="4574049" y="2569374"/>
            <a:ext cx="4569964" cy="256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/>
          <p:nvPr>
            <p:ph type="title"/>
          </p:nvPr>
        </p:nvSpPr>
        <p:spPr>
          <a:xfrm>
            <a:off x="265500" y="1818600"/>
            <a:ext cx="4045199" cy="15062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Attack on Pearl Harbor</a:t>
            </a:r>
          </a:p>
        </p:txBody>
      </p:sp>
      <p:pic>
        <p:nvPicPr>
          <p:cNvPr descr="remembering-pearl-harbor-htc-vive-7.jpg" id="119" name="Shape 1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85900" y="2"/>
            <a:ext cx="4558099" cy="25626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membering-pearl-harbor-htc-vive-8.jpg" id="120" name="Shape 1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85903" y="2562678"/>
            <a:ext cx="4558048" cy="256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Present Day</a:t>
            </a:r>
          </a:p>
        </p:txBody>
      </p:sp>
      <p:pic>
        <p:nvPicPr>
          <p:cNvPr descr="Screen Shot 2016-12-04 at 10.34.33 PM.png" id="126" name="Shape 126"/>
          <p:cNvPicPr preferRelativeResize="0"/>
          <p:nvPr/>
        </p:nvPicPr>
        <p:blipFill rotWithShape="1">
          <a:blip r:embed="rId3">
            <a:alphaModFix/>
          </a:blip>
          <a:srcRect b="3113" l="0" r="0" t="3104"/>
          <a:stretch/>
        </p:blipFill>
        <p:spPr>
          <a:xfrm>
            <a:off x="4585899" y="2"/>
            <a:ext cx="4558100" cy="256267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Shot 2016-12-04 at 10.36.40 PM.png" id="127" name="Shape 127"/>
          <p:cNvPicPr preferRelativeResize="0"/>
          <p:nvPr/>
        </p:nvPicPr>
        <p:blipFill rotWithShape="1">
          <a:blip r:embed="rId4">
            <a:alphaModFix/>
          </a:blip>
          <a:srcRect b="8875" l="0" r="0" t="8867"/>
          <a:stretch/>
        </p:blipFill>
        <p:spPr>
          <a:xfrm>
            <a:off x="4585903" y="2562678"/>
            <a:ext cx="4558049" cy="2562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Why is it Important?</a:t>
            </a:r>
          </a:p>
        </p:txBody>
      </p:sp>
      <p:sp>
        <p:nvSpPr>
          <p:cNvPr id="133" name="Shape 133"/>
          <p:cNvSpPr txBox="1"/>
          <p:nvPr>
            <p:ph idx="1" type="body"/>
          </p:nvPr>
        </p:nvSpPr>
        <p:spPr>
          <a:xfrm>
            <a:off x="387900" y="1647350"/>
            <a:ext cx="8368200" cy="2050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400"/>
              <a:t>Having a WWII veteran narrating is another great way to create empathy through VR.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400"/>
              <a:t>People are able to interact and learn the stories behind the objects.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400"/>
              <a:t>A perfect way to create a immersive experience in a museum environment and to introduce people to the subject.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1400"/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1000"/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1000"/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000"/>
              <a:t>Trailer of Remembering Pearl Harbor VR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https://www.youtube.com/watch?v=7fWNCUZjJ5Q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1400"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